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262" r:id="rId4"/>
    <p:sldId id="294" r:id="rId5"/>
    <p:sldId id="263" r:id="rId6"/>
    <p:sldId id="264" r:id="rId7"/>
    <p:sldId id="265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8" r:id="rId20"/>
    <p:sldId id="309" r:id="rId21"/>
    <p:sldId id="306" r:id="rId22"/>
    <p:sldId id="260" r:id="rId23"/>
    <p:sldId id="303" r:id="rId24"/>
    <p:sldId id="311" r:id="rId25"/>
    <p:sldId id="312" r:id="rId26"/>
    <p:sldId id="313" r:id="rId27"/>
    <p:sldId id="314" r:id="rId28"/>
    <p:sldId id="624" r:id="rId29"/>
    <p:sldId id="307" r:id="rId30"/>
    <p:sldId id="315" r:id="rId31"/>
    <p:sldId id="310" r:id="rId32"/>
    <p:sldId id="261" r:id="rId33"/>
    <p:sldId id="304" r:id="rId34"/>
    <p:sldId id="316" r:id="rId35"/>
    <p:sldId id="317" r:id="rId36"/>
    <p:sldId id="320" r:id="rId37"/>
    <p:sldId id="318" r:id="rId38"/>
    <p:sldId id="319" r:id="rId39"/>
    <p:sldId id="625" r:id="rId40"/>
    <p:sldId id="626" r:id="rId41"/>
    <p:sldId id="627" r:id="rId42"/>
    <p:sldId id="321" r:id="rId43"/>
    <p:sldId id="622" r:id="rId44"/>
    <p:sldId id="623" r:id="rId4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DejaVu Sans" panose="020B0603030804020204" pitchFamily="34" charset="0"/>
      <p:regular r:id="rId54"/>
      <p:bold r:id="rId55"/>
      <p:italic r:id="rId56"/>
      <p:boldItalic r:id="rId57"/>
    </p:embeddedFont>
    <p:embeddedFont>
      <p:font typeface="Inconsolata" panose="020B0609030003000000" pitchFamily="49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Hairline" panose="020F0502020204030203" pitchFamily="34" charset="0"/>
      <p:regular r:id="rId65"/>
      <p:italic r:id="rId66"/>
    </p:embeddedFont>
    <p:embeddedFont>
      <p:font typeface="Lato Heavy" panose="020F0502020204030203" pitchFamily="34" charset="0"/>
      <p:bold r:id="rId67"/>
      <p:boldItalic r:id="rId68"/>
    </p:embeddedFont>
    <p:embeddedFont>
      <p:font typeface="Lato Light" panose="020F0502020204030203" pitchFamily="34" charset="0"/>
      <p:regular r:id="rId69"/>
      <p:italic r:id="rId70"/>
    </p:embeddedFont>
    <p:embeddedFont>
      <p:font typeface="Lato Semibold" panose="020F0502020204030203" pitchFamily="34" charset="0"/>
      <p:bold r:id="rId71"/>
      <p:boldItalic r:id="rId72"/>
    </p:embeddedFont>
    <p:embeddedFont>
      <p:font typeface="Marcellus SC" panose="020E0602050203020307" pitchFamily="34" charset="0"/>
      <p:regular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  <p:embeddedFont>
      <p:font typeface="Walbaum Display Heavy" panose="02070A03090703020303" pitchFamily="18" charset="0"/>
      <p:bold r:id="rId78"/>
      <p:bold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94"/>
            <p14:sldId id="263"/>
            <p14:sldId id="264"/>
            <p14:sldId id="265"/>
            <p14:sldId id="292"/>
            <p14:sldId id="295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5"/>
            <p14:sldId id="308"/>
            <p14:sldId id="309"/>
            <p14:sldId id="306"/>
            <p14:sldId id="260"/>
            <p14:sldId id="303"/>
            <p14:sldId id="311"/>
            <p14:sldId id="312"/>
            <p14:sldId id="313"/>
            <p14:sldId id="314"/>
            <p14:sldId id="624"/>
            <p14:sldId id="307"/>
            <p14:sldId id="315"/>
            <p14:sldId id="310"/>
            <p14:sldId id="261"/>
            <p14:sldId id="304"/>
            <p14:sldId id="316"/>
            <p14:sldId id="317"/>
            <p14:sldId id="320"/>
            <p14:sldId id="318"/>
            <p14:sldId id="319"/>
            <p14:sldId id="625"/>
            <p14:sldId id="626"/>
            <p14:sldId id="627"/>
            <p14:sldId id="321"/>
            <p14:sldId id="622"/>
            <p14:sldId id="6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Memory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149D-62C5-4C69-98B4-005DE7B0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449B4-00A8-4FEE-9BB3-C7A7F1E42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point to things. They are not the things.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2D0D-3B89-4A38-99D4-11B60B4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0CAF1-76A7-4866-B0F9-D33E44F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5CF79-4FE8-4F47-83BB-3982558E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“Memory Address” Variable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595C1-7597-49B7-A80A-EE7A767F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C, we have integer types, floating point types…</a:t>
            </a:r>
          </a:p>
          <a:p>
            <a:r>
              <a:rPr lang="en-US" dirty="0"/>
              <a:t>Now we introduce our dedicated address type!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pointer</a:t>
            </a:r>
            <a:r>
              <a:rPr lang="en-US" dirty="0"/>
              <a:t> is a specific variable type that holds a memory address.</a:t>
            </a:r>
          </a:p>
          <a:p>
            <a:endParaRPr lang="en-US" dirty="0"/>
          </a:p>
          <a:p>
            <a:r>
              <a:rPr lang="en-US" dirty="0"/>
              <a:t>You can create a pointer that </a:t>
            </a:r>
            <a:r>
              <a:rPr lang="en-US" i="1" dirty="0"/>
              <a:t>points</a:t>
            </a:r>
            <a:r>
              <a:rPr lang="en-US" dirty="0"/>
              <a:t> to any address in memory.</a:t>
            </a:r>
          </a:p>
          <a:p>
            <a:r>
              <a:rPr lang="en-US" dirty="0"/>
              <a:t>Furthermore, you can tell it what type of data it should interpret that memory to be:  Just place that</a:t>
            </a:r>
            <a:r>
              <a:rPr lang="en-US" dirty="0">
                <a:latin typeface="Inconsolata" panose="020B0609030003000000" pitchFamily="49" charset="0"/>
              </a:rPr>
              <a:t> * </a:t>
            </a:r>
            <a:r>
              <a:rPr lang="en-US" dirty="0"/>
              <a:t>at the end.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E2019-F978-4F80-A6AE-88AAC28C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F9EE-B8CB-42A5-BDD6-953FB65B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21382-2B57-4D40-84B0-F010507B7C53}"/>
              </a:ext>
            </a:extLst>
          </p:cNvPr>
          <p:cNvSpPr txBox="1">
            <a:spLocks/>
          </p:cNvSpPr>
          <p:nvPr/>
        </p:nvSpPr>
        <p:spPr>
          <a:xfrm>
            <a:off x="530491" y="4160170"/>
            <a:ext cx="8564647" cy="154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my_integer_somewhere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hey_its_a_float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ah_our_trusty_song_type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26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0xB804524C;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91A18FA-347E-43C4-A986-FBDD784D6C05}"/>
              </a:ext>
            </a:extLst>
          </p:cNvPr>
          <p:cNvSpPr/>
          <p:nvPr/>
        </p:nvSpPr>
        <p:spPr>
          <a:xfrm>
            <a:off x="2652458" y="2561975"/>
            <a:ext cx="3720421" cy="959471"/>
          </a:xfrm>
          <a:custGeom>
            <a:avLst/>
            <a:gdLst>
              <a:gd name="connsiteX0" fmla="*/ 0 w 3720421"/>
              <a:gd name="connsiteY0" fmla="*/ 453451 h 959471"/>
              <a:gd name="connsiteX1" fmla="*/ 1738058 w 3720421"/>
              <a:gd name="connsiteY1" fmla="*/ 949042 h 959471"/>
              <a:gd name="connsiteX2" fmla="*/ 2910724 w 3720421"/>
              <a:gd name="connsiteY2" fmla="*/ 41622 h 959471"/>
              <a:gd name="connsiteX3" fmla="*/ 3720421 w 3720421"/>
              <a:gd name="connsiteY3" fmla="*/ 237066 h 95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421" h="959471">
                <a:moveTo>
                  <a:pt x="0" y="453451"/>
                </a:moveTo>
                <a:cubicBezTo>
                  <a:pt x="626468" y="735565"/>
                  <a:pt x="1252937" y="1017680"/>
                  <a:pt x="1738058" y="949042"/>
                </a:cubicBezTo>
                <a:cubicBezTo>
                  <a:pt x="2223179" y="880404"/>
                  <a:pt x="2580330" y="160285"/>
                  <a:pt x="2910724" y="41622"/>
                </a:cubicBezTo>
                <a:cubicBezTo>
                  <a:pt x="3241118" y="-77041"/>
                  <a:pt x="3480769" y="80012"/>
                  <a:pt x="3720421" y="23706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pointer to individual sections of memory.</a:t>
            </a:r>
          </a:p>
          <a:p>
            <a:pPr lvl="1"/>
            <a:r>
              <a:rPr lang="en-US" dirty="0"/>
              <a:t>They interpret whatever binary information is there.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5295897-A326-4256-AD58-6DCF4568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EABE7EC-138A-49F8-9FD6-8258F019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Hmm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refer to the same address as other pointers just fine.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They interpret whatever binary information is there</a:t>
            </a:r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19DB62ED-ABB3-4F36-B27D-F2B88C0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39982E3-EA9A-44E3-B556-093739407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0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Pointers: A Sign of Trouble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Without the pointer, allocated data may linger forever without a way to reference it again!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does not manage freeing memory for you.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AE7DB-59F1-43B9-8D18-35D36243FA98}"/>
              </a:ext>
            </a:extLst>
          </p:cNvPr>
          <p:cNvSpPr txBox="1"/>
          <p:nvPr/>
        </p:nvSpPr>
        <p:spPr>
          <a:xfrm>
            <a:off x="8057945" y="2016941"/>
            <a:ext cx="707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1C1AF-FABE-4077-9CB5-B8BBA31F3466}"/>
              </a:ext>
            </a:extLst>
          </p:cNvPr>
          <p:cNvSpPr/>
          <p:nvPr/>
        </p:nvSpPr>
        <p:spPr>
          <a:xfrm>
            <a:off x="6432335" y="2310222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Help I’m Lost! </a:t>
            </a:r>
            <a:endParaRPr lang="en-US" dirty="0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CB8A9BFF-7EDB-4920-B71C-FF6DA617C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5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So, we have some ambiguity in our language.</a:t>
            </a:r>
          </a:p>
          <a:p>
            <a:r>
              <a:rPr lang="en-US" dirty="0"/>
              <a:t>If we have a </a:t>
            </a:r>
            <a:r>
              <a:rPr lang="en-US" dirty="0"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variable that holds an address</a:t>
            </a:r>
            <a:r>
              <a:rPr lang="en-US" dirty="0"/>
              <a:t>, normal operations </a:t>
            </a:r>
            <a:r>
              <a:rPr lang="en-US" i="1" dirty="0"/>
              <a:t>change the address not the value</a:t>
            </a:r>
            <a:r>
              <a:rPr lang="en-US" dirty="0"/>
              <a:t> referenced by the pointer.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857500"/>
            <a:ext cx="8845074" cy="284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0xffffffff;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VALUE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data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VALUE from pointer</a:t>
            </a:r>
          </a:p>
        </p:txBody>
      </p:sp>
    </p:spTree>
    <p:extLst>
      <p:ext uri="{BB962C8B-B14F-4D97-AF65-F5344CB8AC3E}">
        <p14:creationId xmlns:p14="http://schemas.microsoft.com/office/powerpoint/2010/main" val="1136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60288"/>
            <a:ext cx="8845073" cy="4387181"/>
          </a:xfrm>
        </p:spPr>
        <p:txBody>
          <a:bodyPr/>
          <a:lstStyle/>
          <a:p>
            <a:r>
              <a:rPr lang="en-US" dirty="0"/>
              <a:t>Remember: C implicitly coerces whatever values you throw at it…</a:t>
            </a:r>
            <a:endParaRPr lang="en-US" i="1" dirty="0"/>
          </a:p>
          <a:p>
            <a:r>
              <a:rPr lang="en-US" dirty="0"/>
              <a:t>Incorrectly assigning a value to an address or vice versa will be…</a:t>
            </a:r>
          </a:p>
          <a:p>
            <a:pPr lvl="1"/>
            <a:r>
              <a:rPr lang="en-US" dirty="0"/>
              <a:t>… Well … It will be surprising to say the least.</a:t>
            </a:r>
          </a:p>
          <a:p>
            <a:r>
              <a:rPr lang="en-US" dirty="0"/>
              <a:t>Generally, compilers will issue a warning.</a:t>
            </a:r>
          </a:p>
          <a:p>
            <a:pPr lvl="1"/>
            <a:r>
              <a:rPr lang="en-US" dirty="0"/>
              <a:t>But warnings mean it still compiles!! (You should eliminate warnings in practice)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732926"/>
            <a:ext cx="8845074" cy="297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secondptr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int* 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thirdptr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 = *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dataptr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VALUE casted to ADDRESS?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example.c:4:17: warning: initialization of 'int *' from 'int' makes pointer from integer without a cast</a:t>
            </a:r>
          </a:p>
        </p:txBody>
      </p:sp>
    </p:spTree>
    <p:extLst>
      <p:ext uri="{BB962C8B-B14F-4D97-AF65-F5344CB8AC3E}">
        <p14:creationId xmlns:p14="http://schemas.microsoft.com/office/powerpoint/2010/main" val="24343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Data: An… &amp;… is 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Again… ambiguity. When do you want the address or the data?</a:t>
            </a:r>
          </a:p>
          <a:p>
            <a:r>
              <a:rPr lang="en-US" dirty="0"/>
              <a:t>We can pull out the address to data and assign that to a pointer.</a:t>
            </a:r>
          </a:p>
          <a:p>
            <a:pPr lvl="1"/>
            <a:r>
              <a:rPr lang="en-US" i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Sometimes we refer to pointers as ‘references’ to data.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3010328"/>
            <a:ext cx="8845074" cy="269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  <a:r>
              <a:rPr lang="en-US" sz="2400" dirty="0">
                <a:latin typeface="Inconsolata" panose="020B0609030003000000" pitchFamily="49" charset="0"/>
              </a:rPr>
              <a:t>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42 to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0D0E1-0AB4-415D-BDCD-F9DF708F8B49}"/>
              </a:ext>
            </a:extLst>
          </p:cNvPr>
          <p:cNvSpPr txBox="1"/>
          <p:nvPr/>
        </p:nvSpPr>
        <p:spPr>
          <a:xfrm rot="19127016">
            <a:off x="2866489" y="387856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C5F40-EEB1-46A1-AD98-BEDC77AB3577}"/>
              </a:ext>
            </a:extLst>
          </p:cNvPr>
          <p:cNvSpPr txBox="1"/>
          <p:nvPr/>
        </p:nvSpPr>
        <p:spPr>
          <a:xfrm rot="19127016">
            <a:off x="2863898" y="42733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7D705-B3C3-4AEA-92A1-0BD7B327ACFF}"/>
              </a:ext>
            </a:extLst>
          </p:cNvPr>
          <p:cNvCxnSpPr/>
          <p:nvPr/>
        </p:nvCxnSpPr>
        <p:spPr>
          <a:xfrm flipH="1">
            <a:off x="2822049" y="44477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5122B1-C036-4D38-9594-366785172FE2}"/>
              </a:ext>
            </a:extLst>
          </p:cNvPr>
          <p:cNvCxnSpPr/>
          <p:nvPr/>
        </p:nvCxnSpPr>
        <p:spPr>
          <a:xfrm flipH="1">
            <a:off x="2822049" y="48878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Turtles all the way 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827180"/>
            <a:ext cx="8845074" cy="4876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// store address of data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pointer to a pointer of an int: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address of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dereference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... then dereference that...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*(*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 = -64;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VALUE into 'data'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EE6D38-FF60-4145-8BC0-CC7A26F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409012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45461"/>
              </p:ext>
            </p:extLst>
          </p:nvPr>
        </p:nvGraphicFramePr>
        <p:xfrm>
          <a:off x="388620" y="4033914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086039" y="4835554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1" y="865523"/>
            <a:ext cx="8845074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the ADDRESS of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// However, 'data' could be ANYWHERE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099722" y="47755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6985120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6642649" y="4411075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22D-C230-4DB9-959D-F01046DD2907}"/>
              </a:ext>
            </a:extLst>
          </p:cNvPr>
          <p:cNvSpPr txBox="1"/>
          <p:nvPr/>
        </p:nvSpPr>
        <p:spPr>
          <a:xfrm>
            <a:off x="2203337" y="4987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EFBADF-F99B-405B-B153-562DEF00BD3D}"/>
              </a:ext>
            </a:extLst>
          </p:cNvPr>
          <p:cNvSpPr/>
          <p:nvPr/>
        </p:nvSpPr>
        <p:spPr>
          <a:xfrm rot="10800000">
            <a:off x="2422270" y="3604912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CEC68-B7E0-4AC9-A818-56DCCC011364}"/>
              </a:ext>
            </a:extLst>
          </p:cNvPr>
          <p:cNvSpPr txBox="1"/>
          <p:nvPr/>
        </p:nvSpPr>
        <p:spPr>
          <a:xfrm>
            <a:off x="6651585" y="3642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275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forget how addressing works, I have a few pointers for you.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35063"/>
              </p:ext>
            </p:extLst>
          </p:nvPr>
        </p:nvGraphicFramePr>
        <p:xfrm>
          <a:off x="388620" y="4033919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131409" y="4772086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0" y="865523"/>
            <a:ext cx="8978899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"42"!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516688" y="477559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7402086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7061862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858AC-2623-4382-BBCF-613DE0D6AF44}"/>
              </a:ext>
            </a:extLst>
          </p:cNvPr>
          <p:cNvSpPr txBox="1"/>
          <p:nvPr/>
        </p:nvSpPr>
        <p:spPr>
          <a:xfrm>
            <a:off x="4562243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5B6E0A-ECBE-4F07-A367-409D7F3828F8}"/>
              </a:ext>
            </a:extLst>
          </p:cNvPr>
          <p:cNvSpPr/>
          <p:nvPr/>
        </p:nvSpPr>
        <p:spPr>
          <a:xfrm>
            <a:off x="4872128" y="4770786"/>
            <a:ext cx="2425694" cy="534942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10150 w 2610150"/>
              <a:gd name="connsiteY0" fmla="*/ 0 h 910697"/>
              <a:gd name="connsiteX1" fmla="*/ 107168 w 2610150"/>
              <a:gd name="connsiteY1" fmla="*/ 910635 h 910697"/>
              <a:gd name="connsiteX2" fmla="*/ 638003 w 2610150"/>
              <a:gd name="connsiteY2" fmla="*/ 36576 h 910697"/>
              <a:gd name="connsiteX0" fmla="*/ 2039665 w 2039665"/>
              <a:gd name="connsiteY0" fmla="*/ 0 h 910697"/>
              <a:gd name="connsiteX1" fmla="*/ 1219179 w 2039665"/>
              <a:gd name="connsiteY1" fmla="*/ 910635 h 910697"/>
              <a:gd name="connsiteX2" fmla="*/ 67518 w 2039665"/>
              <a:gd name="connsiteY2" fmla="*/ 36576 h 910697"/>
              <a:gd name="connsiteX0" fmla="*/ 1941478 w 1941478"/>
              <a:gd name="connsiteY0" fmla="*/ 0 h 910697"/>
              <a:gd name="connsiteX1" fmla="*/ 1120992 w 1941478"/>
              <a:gd name="connsiteY1" fmla="*/ 910635 h 910697"/>
              <a:gd name="connsiteX2" fmla="*/ 71743 w 1941478"/>
              <a:gd name="connsiteY2" fmla="*/ 36576 h 910697"/>
              <a:gd name="connsiteX0" fmla="*/ 1869735 w 1869735"/>
              <a:gd name="connsiteY0" fmla="*/ 0 h 910687"/>
              <a:gd name="connsiteX1" fmla="*/ 1049249 w 1869735"/>
              <a:gd name="connsiteY1" fmla="*/ 910635 h 910687"/>
              <a:gd name="connsiteX2" fmla="*/ 0 w 1869735"/>
              <a:gd name="connsiteY2" fmla="*/ 36576 h 910687"/>
              <a:gd name="connsiteX0" fmla="*/ 1891681 w 1891681"/>
              <a:gd name="connsiteY0" fmla="*/ 0 h 910643"/>
              <a:gd name="connsiteX1" fmla="*/ 1071195 w 1891681"/>
              <a:gd name="connsiteY1" fmla="*/ 910635 h 910643"/>
              <a:gd name="connsiteX2" fmla="*/ 0 w 1891681"/>
              <a:gd name="connsiteY2" fmla="*/ 14630 h 910643"/>
              <a:gd name="connsiteX0" fmla="*/ 1891681 w 1891681"/>
              <a:gd name="connsiteY0" fmla="*/ 0 h 789765"/>
              <a:gd name="connsiteX1" fmla="*/ 1261390 w 1891681"/>
              <a:gd name="connsiteY1" fmla="*/ 778962 h 789765"/>
              <a:gd name="connsiteX2" fmla="*/ 0 w 1891681"/>
              <a:gd name="connsiteY2" fmla="*/ 14630 h 789765"/>
              <a:gd name="connsiteX0" fmla="*/ 2008724 w 2008724"/>
              <a:gd name="connsiteY0" fmla="*/ 0 h 789765"/>
              <a:gd name="connsiteX1" fmla="*/ 1378433 w 2008724"/>
              <a:gd name="connsiteY1" fmla="*/ 778962 h 789765"/>
              <a:gd name="connsiteX2" fmla="*/ 0 w 2008724"/>
              <a:gd name="connsiteY2" fmla="*/ 14630 h 789765"/>
              <a:gd name="connsiteX0" fmla="*/ 2010120 w 2010120"/>
              <a:gd name="connsiteY0" fmla="*/ 0 h 789765"/>
              <a:gd name="connsiteX1" fmla="*/ 1379829 w 2010120"/>
              <a:gd name="connsiteY1" fmla="*/ 778962 h 789765"/>
              <a:gd name="connsiteX2" fmla="*/ 1396 w 2010120"/>
              <a:gd name="connsiteY2" fmla="*/ 14630 h 789765"/>
              <a:gd name="connsiteX0" fmla="*/ 2010527 w 2010527"/>
              <a:gd name="connsiteY0" fmla="*/ 0 h 819045"/>
              <a:gd name="connsiteX1" fmla="*/ 1380236 w 2010527"/>
              <a:gd name="connsiteY1" fmla="*/ 778962 h 819045"/>
              <a:gd name="connsiteX2" fmla="*/ 1803 w 2010527"/>
              <a:gd name="connsiteY2" fmla="*/ 14630 h 819045"/>
              <a:gd name="connsiteX0" fmla="*/ 2010305 w 2010305"/>
              <a:gd name="connsiteY0" fmla="*/ 0 h 934693"/>
              <a:gd name="connsiteX1" fmla="*/ 1380014 w 2010305"/>
              <a:gd name="connsiteY1" fmla="*/ 778962 h 934693"/>
              <a:gd name="connsiteX2" fmla="*/ 1581 w 2010305"/>
              <a:gd name="connsiteY2" fmla="*/ 14630 h 934693"/>
              <a:gd name="connsiteX0" fmla="*/ 2427180 w 2427180"/>
              <a:gd name="connsiteY0" fmla="*/ 0 h 795350"/>
              <a:gd name="connsiteX1" fmla="*/ 1379922 w 2427180"/>
              <a:gd name="connsiteY1" fmla="*/ 786278 h 795350"/>
              <a:gd name="connsiteX2" fmla="*/ 1489 w 2427180"/>
              <a:gd name="connsiteY2" fmla="*/ 21946 h 795350"/>
              <a:gd name="connsiteX0" fmla="*/ 2426857 w 2426857"/>
              <a:gd name="connsiteY0" fmla="*/ 0 h 789243"/>
              <a:gd name="connsiteX1" fmla="*/ 1672207 w 2426857"/>
              <a:gd name="connsiteY1" fmla="*/ 778963 h 789243"/>
              <a:gd name="connsiteX2" fmla="*/ 1166 w 2426857"/>
              <a:gd name="connsiteY2" fmla="*/ 21946 h 789243"/>
              <a:gd name="connsiteX0" fmla="*/ 2426881 w 2426881"/>
              <a:gd name="connsiteY0" fmla="*/ 0 h 846593"/>
              <a:gd name="connsiteX1" fmla="*/ 1672231 w 2426881"/>
              <a:gd name="connsiteY1" fmla="*/ 778963 h 846593"/>
              <a:gd name="connsiteX2" fmla="*/ 1190 w 2426881"/>
              <a:gd name="connsiteY2" fmla="*/ 21946 h 846593"/>
              <a:gd name="connsiteX0" fmla="*/ 2426958 w 2426958"/>
              <a:gd name="connsiteY0" fmla="*/ 0 h 811558"/>
              <a:gd name="connsiteX1" fmla="*/ 1672308 w 2426958"/>
              <a:gd name="connsiteY1" fmla="*/ 778963 h 811558"/>
              <a:gd name="connsiteX2" fmla="*/ 1267 w 2426958"/>
              <a:gd name="connsiteY2" fmla="*/ 21946 h 811558"/>
              <a:gd name="connsiteX0" fmla="*/ 2427725 w 2427725"/>
              <a:gd name="connsiteY0" fmla="*/ 0 h 637325"/>
              <a:gd name="connsiteX1" fmla="*/ 1204902 w 2427725"/>
              <a:gd name="connsiteY1" fmla="*/ 552192 h 637325"/>
              <a:gd name="connsiteX2" fmla="*/ 2034 w 2427725"/>
              <a:gd name="connsiteY2" fmla="*/ 21946 h 637325"/>
              <a:gd name="connsiteX0" fmla="*/ 2427213 w 2427213"/>
              <a:gd name="connsiteY0" fmla="*/ 0 h 659985"/>
              <a:gd name="connsiteX1" fmla="*/ 1204390 w 2427213"/>
              <a:gd name="connsiteY1" fmla="*/ 552192 h 659985"/>
              <a:gd name="connsiteX2" fmla="*/ 1522 w 2427213"/>
              <a:gd name="connsiteY2" fmla="*/ 21946 h 659985"/>
              <a:gd name="connsiteX0" fmla="*/ 2427490 w 2427490"/>
              <a:gd name="connsiteY0" fmla="*/ 0 h 630086"/>
              <a:gd name="connsiteX1" fmla="*/ 1204667 w 2427490"/>
              <a:gd name="connsiteY1" fmla="*/ 552192 h 630086"/>
              <a:gd name="connsiteX2" fmla="*/ 1799 w 2427490"/>
              <a:gd name="connsiteY2" fmla="*/ 21946 h 630086"/>
              <a:gd name="connsiteX0" fmla="*/ 2427490 w 2427490"/>
              <a:gd name="connsiteY0" fmla="*/ 0 h 605790"/>
              <a:gd name="connsiteX1" fmla="*/ 1204667 w 2427490"/>
              <a:gd name="connsiteY1" fmla="*/ 552192 h 605790"/>
              <a:gd name="connsiteX2" fmla="*/ 1799 w 2427490"/>
              <a:gd name="connsiteY2" fmla="*/ 21946 h 605790"/>
              <a:gd name="connsiteX0" fmla="*/ 2427490 w 2427490"/>
              <a:gd name="connsiteY0" fmla="*/ 0 h 592174"/>
              <a:gd name="connsiteX1" fmla="*/ 1204667 w 2427490"/>
              <a:gd name="connsiteY1" fmla="*/ 530247 h 592174"/>
              <a:gd name="connsiteX2" fmla="*/ 1799 w 2427490"/>
              <a:gd name="connsiteY2" fmla="*/ 21946 h 592174"/>
              <a:gd name="connsiteX0" fmla="*/ 2427171 w 2427171"/>
              <a:gd name="connsiteY0" fmla="*/ 0 h 579934"/>
              <a:gd name="connsiteX1" fmla="*/ 1204348 w 2427171"/>
              <a:gd name="connsiteY1" fmla="*/ 530247 h 579934"/>
              <a:gd name="connsiteX2" fmla="*/ 1480 w 2427171"/>
              <a:gd name="connsiteY2" fmla="*/ 21946 h 579934"/>
              <a:gd name="connsiteX0" fmla="*/ 2426106 w 2426106"/>
              <a:gd name="connsiteY0" fmla="*/ 0 h 534942"/>
              <a:gd name="connsiteX1" fmla="*/ 1203283 w 2426106"/>
              <a:gd name="connsiteY1" fmla="*/ 530247 h 534942"/>
              <a:gd name="connsiteX2" fmla="*/ 415 w 2426106"/>
              <a:gd name="connsiteY2" fmla="*/ 21946 h 534942"/>
              <a:gd name="connsiteX0" fmla="*/ 2425694 w 2425694"/>
              <a:gd name="connsiteY0" fmla="*/ 0 h 534942"/>
              <a:gd name="connsiteX1" fmla="*/ 1202871 w 2425694"/>
              <a:gd name="connsiteY1" fmla="*/ 530247 h 534942"/>
              <a:gd name="connsiteX2" fmla="*/ 3 w 2425694"/>
              <a:gd name="connsiteY2" fmla="*/ 21946 h 53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694" h="534942">
                <a:moveTo>
                  <a:pt x="2425694" y="0"/>
                </a:moveTo>
                <a:cubicBezTo>
                  <a:pt x="2278552" y="539442"/>
                  <a:pt x="1424273" y="548535"/>
                  <a:pt x="1202871" y="530247"/>
                </a:cubicBezTo>
                <a:cubicBezTo>
                  <a:pt x="981469" y="511959"/>
                  <a:pt x="-1821" y="641855"/>
                  <a:pt x="3" y="2194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D6CCE-82A9-421B-9660-72A49D7B5076}"/>
              </a:ext>
            </a:extLst>
          </p:cNvPr>
          <p:cNvSpPr txBox="1"/>
          <p:nvPr/>
        </p:nvSpPr>
        <p:spPr>
          <a:xfrm>
            <a:off x="5014144" y="478041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C0F487-EECE-47DD-9365-D1B900C99B1B}"/>
              </a:ext>
            </a:extLst>
          </p:cNvPr>
          <p:cNvCxnSpPr>
            <a:cxnSpLocks/>
          </p:cNvCxnSpPr>
          <p:nvPr/>
        </p:nvCxnSpPr>
        <p:spPr>
          <a:xfrm rot="2472984" flipH="1">
            <a:off x="4899542" y="48611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3D9B795-2324-467D-9384-4CCF7369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11" y="1741017"/>
            <a:ext cx="388533" cy="388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E2B81-2462-48DF-B70B-26D170A68D2F}"/>
              </a:ext>
            </a:extLst>
          </p:cNvPr>
          <p:cNvSpPr txBox="1"/>
          <p:nvPr/>
        </p:nvSpPr>
        <p:spPr>
          <a:xfrm>
            <a:off x="5436630" y="4974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CD898-EA60-4B94-9733-3928C2796088}"/>
              </a:ext>
            </a:extLst>
          </p:cNvPr>
          <p:cNvSpPr txBox="1"/>
          <p:nvPr/>
        </p:nvSpPr>
        <p:spPr>
          <a:xfrm>
            <a:off x="2335122" y="49650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F1340F-F0A5-4C4D-827D-CFF0076022EA}"/>
              </a:ext>
            </a:extLst>
          </p:cNvPr>
          <p:cNvSpPr/>
          <p:nvPr/>
        </p:nvSpPr>
        <p:spPr>
          <a:xfrm rot="11102158">
            <a:off x="2369014" y="3688360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C30E9-A6D5-47EE-85F8-BBB0F1184B6E}"/>
              </a:ext>
            </a:extLst>
          </p:cNvPr>
          <p:cNvSpPr txBox="1"/>
          <p:nvPr/>
        </p:nvSpPr>
        <p:spPr>
          <a:xfrm>
            <a:off x="4451102" y="3788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0BD10C-F4D7-464F-8FD4-27F4BFB89E3B}"/>
              </a:ext>
            </a:extLst>
          </p:cNvPr>
          <p:cNvSpPr/>
          <p:nvPr/>
        </p:nvSpPr>
        <p:spPr>
          <a:xfrm rot="11102158">
            <a:off x="4906232" y="3715194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23714E-17B7-437D-9F22-766224D0FF22}"/>
              </a:ext>
            </a:extLst>
          </p:cNvPr>
          <p:cNvSpPr txBox="1"/>
          <p:nvPr/>
        </p:nvSpPr>
        <p:spPr>
          <a:xfrm>
            <a:off x="6988320" y="38152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3386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15" grpId="0"/>
      <p:bldP spid="16" grpId="0" animBg="1"/>
      <p:bldP spid="21" grpId="0"/>
      <p:bldP spid="3" grpId="0"/>
      <p:bldP spid="24" grpId="0"/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</a:t>
                </a: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WAIT, that’s an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array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??!?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90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what all my fellow teachers desperately need: Arrays.</a:t>
            </a:r>
          </a:p>
          <a:p>
            <a:r>
              <a:rPr lang="en-US" dirty="0"/>
              <a:t>(Support your local teacher’s union)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20198-763D-4094-B3B0-AEAC3B5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ducks lined up in a row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F2546-7FD8-4911-A4F3-31E6F26F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An array is simply a continuous span of memory.</a:t>
            </a:r>
          </a:p>
          <a:p>
            <a:endParaRPr lang="en-US" dirty="0"/>
          </a:p>
          <a:p>
            <a:r>
              <a:rPr lang="en-US" dirty="0"/>
              <a:t>You can declare an array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declare an array on the heap: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C7C6-C953-49F9-B47D-C092327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9283C-EC9E-4A6D-949F-AE606AA9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BE84C8-8A45-456A-BA43-6307F5F0795E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5 integers... with garbage in them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8B41C-93E0-4F50-A7A9-0F9E16AA942A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with garbage in them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4DC0-2389-4581-95EA-8FC6E66ED2F2}"/>
              </a:ext>
            </a:extLst>
          </p:cNvPr>
          <p:cNvSpPr txBox="1"/>
          <p:nvPr/>
        </p:nvSpPr>
        <p:spPr>
          <a:xfrm>
            <a:off x="3745479" y="5059023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writing in a pedantic style, you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would write the cast here.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02804-0AD5-4BC6-B091-C7D0BB3255A4}"/>
              </a:ext>
            </a:extLst>
          </p:cNvPr>
          <p:cNvCxnSpPr>
            <a:cxnSpLocks/>
          </p:cNvCxnSpPr>
          <p:nvPr/>
        </p:nvCxnSpPr>
        <p:spPr>
          <a:xfrm rot="2472984" flipH="1">
            <a:off x="3614741" y="5124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38152E-7141-4E01-AC78-C1DB9187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You can initialize them depending on how they are allocated:</a:t>
            </a:r>
          </a:p>
          <a:p>
            <a:endParaRPr lang="en-US" dirty="0"/>
          </a:p>
          <a:p>
            <a:r>
              <a:rPr lang="en-US" dirty="0"/>
              <a:t>You can initialize an array as it is allocated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heap (for values other than 0, you’ll need a loop):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0FC5-653F-4B74-86AE-E4EFB5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0E071-6802-4F4C-A74C-392A8A2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EC323-7AB6-4CE0-8293-4E06F21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CBEF4-6A9E-480F-850D-1EEA98CD4CBB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Unspecified values default to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42, -3};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[1, 42, -3, 0, 0]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583A5-9415-4730-9904-8FAF147DC439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sets the memory to 0.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076B5-1417-4F59-AAB2-E67ABF25E05F}"/>
              </a:ext>
            </a:extLst>
          </p:cNvPr>
          <p:cNvSpPr txBox="1"/>
          <p:nvPr/>
        </p:nvSpPr>
        <p:spPr>
          <a:xfrm>
            <a:off x="4258684" y="5283161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Why is using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sizeof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6759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AD96-62E6-4007-9D56-77093A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Carelessness means the Stack; Can stab you in the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A1F7-B363-4479-8F21-047CC9A6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Remember: Variables declared on the stack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temporary</a:t>
            </a:r>
            <a:r>
              <a:rPr lang="en-US" dirty="0"/>
              <a:t>.</a:t>
            </a:r>
          </a:p>
          <a:p>
            <a:r>
              <a:rPr lang="en-US" dirty="0"/>
              <a:t>All arrays can be considered pointers, but addresses to the stack are not reliable: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may work sometimes.</a:t>
            </a:r>
          </a:p>
          <a:p>
            <a:pPr lvl="1"/>
            <a:r>
              <a:rPr lang="en-US" dirty="0"/>
              <a:t>However calling a new function will overwrite the array. </a:t>
            </a:r>
            <a:r>
              <a:rPr lang="en-US" i="1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trust it!!</a:t>
            </a:r>
          </a:p>
          <a:p>
            <a:r>
              <a:rPr lang="en-US" dirty="0"/>
              <a:t>Instead: Allocate on the heap and pass in a buffer. (next slide)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B3C1D-B35E-4159-B860-836E4655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C868B-58D2-4DB0-AD3C-7E296FB5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E2A71F-CC47-4D5D-B66C-9C5182F9D7CB}"/>
              </a:ext>
            </a:extLst>
          </p:cNvPr>
          <p:cNvSpPr txBox="1">
            <a:spLocks/>
          </p:cNvSpPr>
          <p:nvPr/>
        </p:nvSpPr>
        <p:spPr>
          <a:xfrm>
            <a:off x="666275" y="2258551"/>
            <a:ext cx="8343900" cy="175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2, 4, 8, 16};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array;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2D92-5273-4125-BBBB-7E6FDC85D3C7}"/>
              </a:ext>
            </a:extLst>
          </p:cNvPr>
          <p:cNvSpPr txBox="1"/>
          <p:nvPr/>
        </p:nvSpPr>
        <p:spPr>
          <a:xfrm>
            <a:off x="2387328" y="3458607"/>
            <a:ext cx="662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are indeed just pointers! This is an address on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FB0A7-E2AC-4067-81CF-872B024F2CE5}"/>
              </a:ext>
            </a:extLst>
          </p:cNvPr>
          <p:cNvCxnSpPr>
            <a:cxnSpLocks/>
          </p:cNvCxnSpPr>
          <p:nvPr/>
        </p:nvCxnSpPr>
        <p:spPr>
          <a:xfrm rot="2472984" flipH="1">
            <a:off x="2256590" y="35240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514F72-68F8-4D1E-9BC3-6E58CA134732}"/>
              </a:ext>
            </a:extLst>
          </p:cNvPr>
          <p:cNvSpPr txBox="1"/>
          <p:nvPr/>
        </p:nvSpPr>
        <p:spPr>
          <a:xfrm>
            <a:off x="1062412" y="3827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deallocation (oh no!)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553FA1-BFE2-4551-96C9-CE2C84433F61}"/>
              </a:ext>
            </a:extLst>
          </p:cNvPr>
          <p:cNvCxnSpPr>
            <a:cxnSpLocks/>
          </p:cNvCxnSpPr>
          <p:nvPr/>
        </p:nvCxnSpPr>
        <p:spPr>
          <a:xfrm rot="2472984" flipH="1">
            <a:off x="931674" y="38934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C9F44-62AC-41E4-8B58-050315350DB3}"/>
              </a:ext>
            </a:extLst>
          </p:cNvPr>
          <p:cNvSpPr txBox="1"/>
          <p:nvPr/>
        </p:nvSpPr>
        <p:spPr>
          <a:xfrm>
            <a:off x="5789053" y="308807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allocation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3282D-964D-44FA-B69E-494E6E45FAD3}"/>
              </a:ext>
            </a:extLst>
          </p:cNvPr>
          <p:cNvCxnSpPr>
            <a:cxnSpLocks/>
          </p:cNvCxnSpPr>
          <p:nvPr/>
        </p:nvCxnSpPr>
        <p:spPr>
          <a:xfrm rot="2472984" flipH="1">
            <a:off x="5658315" y="31535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AAD3E-AC5F-45DF-BCEF-64727480FDA0}"/>
              </a:ext>
            </a:extLst>
          </p:cNvPr>
          <p:cNvSpPr txBox="1"/>
          <p:nvPr/>
        </p:nvSpPr>
        <p:spPr>
          <a:xfrm>
            <a:off x="6558036" y="640566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 “A poem about betrayal” by wilkie</a:t>
            </a:r>
          </a:p>
        </p:txBody>
      </p:sp>
    </p:spTree>
    <p:extLst>
      <p:ext uri="{BB962C8B-B14F-4D97-AF65-F5344CB8AC3E}">
        <p14:creationId xmlns:p14="http://schemas.microsoft.com/office/powerpoint/2010/main" val="29162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A7D1-2A42-4E19-9B37-42D492EC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use of arrays. </a:t>
            </a:r>
            <a:r>
              <a:rPr lang="en-US" dirty="0" err="1"/>
              <a:t>Approp</a:t>
            </a:r>
            <a:r>
              <a:rPr lang="en-US" dirty="0"/>
              <a:t>-array-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A71DA-29F9-48AD-9486-20518972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1C350-1C09-4394-9DAF-9BEA13D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F3876E-D377-4C20-851D-FDC9D3CEDE31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4862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00590-2C08-4DA2-87D3-221AE440A911}"/>
              </a:ext>
            </a:extLst>
          </p:cNvPr>
          <p:cNvSpPr txBox="1"/>
          <p:nvPr/>
        </p:nvSpPr>
        <p:spPr>
          <a:xfrm>
            <a:off x="1828532" y="5283161"/>
            <a:ext cx="675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if we pass 20 instead of 10 to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powers_of_two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E304A-78D1-46BC-B5DC-0D5FE736C0EC}"/>
              </a:ext>
            </a:extLst>
          </p:cNvPr>
          <p:cNvSpPr txBox="1"/>
          <p:nvPr/>
        </p:nvSpPr>
        <p:spPr>
          <a:xfrm>
            <a:off x="2676438" y="26275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can indeed be array-like!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BC6862-8415-4DB7-B1D9-BA3F1C4FFAB5}"/>
              </a:ext>
            </a:extLst>
          </p:cNvPr>
          <p:cNvCxnSpPr>
            <a:cxnSpLocks/>
          </p:cNvCxnSpPr>
          <p:nvPr/>
        </p:nvCxnSpPr>
        <p:spPr>
          <a:xfrm rot="2472984" flipH="1">
            <a:off x="2545700" y="269303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FE1DA-AA8C-42B5-8B43-7C67AE385CA3}"/>
              </a:ext>
            </a:extLst>
          </p:cNvPr>
          <p:cNvSpPr txBox="1"/>
          <p:nvPr/>
        </p:nvSpPr>
        <p:spPr>
          <a:xfrm>
            <a:off x="3526757" y="1867808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allow for passing arguments “by reference”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333ED-40F2-45CD-82DB-E31919271D90}"/>
              </a:ext>
            </a:extLst>
          </p:cNvPr>
          <p:cNvCxnSpPr>
            <a:cxnSpLocks/>
          </p:cNvCxnSpPr>
          <p:nvPr/>
        </p:nvCxnSpPr>
        <p:spPr>
          <a:xfrm rot="2472984" flipH="1">
            <a:off x="3396019" y="193327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891C30-802C-4D76-9F53-827114AA3D61}"/>
              </a:ext>
            </a:extLst>
          </p:cNvPr>
          <p:cNvSpPr txBox="1"/>
          <p:nvPr/>
        </p:nvSpPr>
        <p:spPr>
          <a:xfrm>
            <a:off x="3826162" y="4011907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Heap allocation!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Although we overwrite all values, using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initialize array elements to 0 reduces surprises.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F6579-DD58-4F13-B6D4-15C598F410CE}"/>
              </a:ext>
            </a:extLst>
          </p:cNvPr>
          <p:cNvCxnSpPr>
            <a:cxnSpLocks/>
          </p:cNvCxnSpPr>
          <p:nvPr/>
        </p:nvCxnSpPr>
        <p:spPr>
          <a:xfrm rot="2472984" flipH="1">
            <a:off x="3695424" y="40773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D2371-5845-4C3B-A18F-7D7E3908D0A9}"/>
              </a:ext>
            </a:extLst>
          </p:cNvPr>
          <p:cNvSpPr txBox="1"/>
          <p:nvPr/>
        </p:nvSpPr>
        <p:spPr>
          <a:xfrm>
            <a:off x="4474775" y="1213602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don’t store length.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Gotta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pass it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ACCC7-C317-4140-B746-9A3A213A759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337258" y="15743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function arguments, 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All arguments are passed “by value” in C.</a:t>
            </a:r>
          </a:p>
          <a:p>
            <a:pPr lvl="1"/>
            <a:r>
              <a:rPr lang="en-US" dirty="0"/>
              <a:t>This means the values are copied into temporary space (the stack, usually) when the functions are called.</a:t>
            </a:r>
          </a:p>
          <a:p>
            <a:pPr lvl="1"/>
            <a:r>
              <a:rPr lang="en-US" dirty="0"/>
              <a:t>This means changing those values does not change their original sources.</a:t>
            </a:r>
          </a:p>
          <a:p>
            <a:r>
              <a:rPr lang="en-US" dirty="0"/>
              <a:t>However, we can pass “by reference” indirectly using pointers:</a:t>
            </a:r>
          </a:p>
          <a:p>
            <a:pPr lvl="1"/>
            <a:r>
              <a:rPr lang="en-US" dirty="0"/>
              <a:t>Similar to how you pass “by reference” in Java by using arrays.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3057604"/>
            <a:ext cx="8343900" cy="248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int* buffer</a:t>
            </a:r>
            <a:r>
              <a:rPr lang="en-US" sz="2400" dirty="0">
                <a:latin typeface="Inconsolata" panose="020B0609030003000000" pitchFamily="49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buffer[</a:t>
            </a:r>
            <a:r>
              <a:rPr lang="en-US" sz="24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i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] = value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Changes the value in the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4081658" y="3407498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“value” of the argument is the address.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2472984" flipH="1">
            <a:off x="3930748" y="342589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Careful! No guard rails… You might run off the edge…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Since arrays are just pointers… and the length is not known…</a:t>
            </a:r>
          </a:p>
          <a:p>
            <a:pPr lvl="1"/>
            <a:r>
              <a:rPr lang="en-US" dirty="0"/>
              <a:t>Accessing any element is correct regardless of actual intended length!</a:t>
            </a:r>
          </a:p>
          <a:p>
            <a:pPr lvl="1"/>
            <a:r>
              <a:rPr lang="en-US" dirty="0"/>
              <a:t>No array bounds checking is the source of many very serious bugs!</a:t>
            </a:r>
          </a:p>
          <a:p>
            <a:pPr lvl="2"/>
            <a:r>
              <a:rPr lang="en-US" dirty="0"/>
              <a:t>Can pull out and leak arbitrary memory.</a:t>
            </a:r>
          </a:p>
          <a:p>
            <a:pPr lvl="2"/>
            <a:r>
              <a:rPr lang="en-US" dirty="0"/>
              <a:t>Can potentially cause the program to execute arbitrarily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2560320"/>
            <a:ext cx="8778544" cy="2978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&lt;=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Does exactly what you say.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3869517" y="305636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simple mistake, but it will gleefully write to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718607" y="340395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19642-2835-4A7C-9EE4-7F0E9EB43F9B}"/>
              </a:ext>
            </a:extLst>
          </p:cNvPr>
          <p:cNvSpPr txBox="1"/>
          <p:nvPr/>
        </p:nvSpPr>
        <p:spPr>
          <a:xfrm>
            <a:off x="6626061" y="2156285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What if this is too big?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80367-14BF-4813-8F89-D58984C8E71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475151" y="250386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(Warning: it’s wacky)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EB24-B615-43E5-A9FE-E0F4214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755380" cy="3281530"/>
          </a:xfrm>
        </p:spPr>
        <p:txBody>
          <a:bodyPr>
            <a:normAutofit/>
          </a:bodyPr>
          <a:lstStyle/>
          <a:p>
            <a:r>
              <a:rPr lang="en-US" dirty="0"/>
              <a:t>Because pointers and arrays are essentially the same concept in C…</a:t>
            </a:r>
          </a:p>
          <a:p>
            <a:pPr lvl="1"/>
            <a:r>
              <a:rPr lang="en-US" dirty="0"/>
              <a:t>Pointers have some strange interactions with math operations.</a:t>
            </a:r>
          </a:p>
          <a:p>
            <a:pPr lvl="1"/>
            <a:endParaRPr lang="en-US" dirty="0"/>
          </a:p>
          <a:p>
            <a:r>
              <a:rPr lang="en-US" dirty="0"/>
              <a:t>Ideally pointers should “align” to their values in memory.</a:t>
            </a:r>
          </a:p>
          <a:p>
            <a:pPr lvl="1"/>
            <a:r>
              <a:rPr lang="en-US" dirty="0"/>
              <a:t>Goal: Incrementing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pointer should go to the next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in memory.</a:t>
            </a:r>
          </a:p>
          <a:p>
            <a:pPr lvl="1"/>
            <a:r>
              <a:rPr lang="en-US" dirty="0"/>
              <a:t>That is, not part way between two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values.</a:t>
            </a:r>
          </a:p>
          <a:p>
            <a:pPr lvl="1"/>
            <a:endParaRPr lang="en-US" dirty="0"/>
          </a:p>
          <a:p>
            <a:r>
              <a:rPr lang="en-US" dirty="0"/>
              <a:t>Therefore, pointer sum is scaled to the element size.</a:t>
            </a:r>
          </a:p>
          <a:p>
            <a:pPr lvl="1"/>
            <a:r>
              <a:rPr lang="en-US" dirty="0"/>
              <a:t>Multiplication and other operators are undefined and result in a compiler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0E6C25-FF95-4D8F-B6CE-ED76E147D03A}"/>
              </a:ext>
            </a:extLst>
          </p:cNvPr>
          <p:cNvSpPr txBox="1">
            <a:spLocks/>
          </p:cNvSpPr>
          <p:nvPr/>
        </p:nvSpPr>
        <p:spPr>
          <a:xfrm>
            <a:off x="358141" y="4129079"/>
            <a:ext cx="8711900" cy="140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*)0x400;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Arbitrary for illustration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++;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0x404 (assuming 32-bit int)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 *= 2;</a:t>
            </a:r>
            <a:r>
              <a:rPr lang="en-US" sz="2400" dirty="0">
                <a:latin typeface="Inconsolata" panose="020B0609030003000000" pitchFamily="49" charset="0"/>
              </a:rPr>
              <a:t>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Error: multiplication not valid!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5964985" cy="4703458"/>
          </a:xfrm>
        </p:spPr>
        <p:txBody>
          <a:bodyPr/>
          <a:lstStyle/>
          <a:p>
            <a:r>
              <a:rPr lang="en-US" dirty="0"/>
              <a:t>Memory is a continuous series of bits.</a:t>
            </a:r>
          </a:p>
          <a:p>
            <a:pPr lvl="1"/>
            <a:r>
              <a:rPr lang="en-US" dirty="0"/>
              <a:t>It can be logically divided into bytes or words.</a:t>
            </a:r>
          </a:p>
          <a:p>
            <a:endParaRPr lang="en-US" dirty="0"/>
          </a:p>
          <a:p>
            <a:r>
              <a:rPr lang="en-US" dirty="0"/>
              <a:t>We will treat it as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byte-addressable</a:t>
            </a:r>
            <a:r>
              <a:rPr lang="en-US" dirty="0"/>
              <a:t> which means individual bytes can be read.</a:t>
            </a:r>
          </a:p>
          <a:p>
            <a:pPr lvl="1"/>
            <a:r>
              <a:rPr lang="en-US" dirty="0"/>
              <a:t>This is not always the case!!</a:t>
            </a:r>
          </a:p>
          <a:p>
            <a:pPr lvl="1"/>
            <a:r>
              <a:rPr lang="en-US" dirty="0"/>
              <a:t>Consider masking and shifting to know the workaround!</a:t>
            </a:r>
          </a:p>
          <a:p>
            <a:pPr lvl="1"/>
            <a:endParaRPr lang="en-US" dirty="0"/>
          </a:p>
          <a:p>
            <a:r>
              <a:rPr lang="en-US" dirty="0"/>
              <a:t>With byte-addressable memory, each and every byte (8 bits) has its own unique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It’s the place it lives!! Memory is JUST LIKE US!</a:t>
            </a:r>
          </a:p>
          <a:p>
            <a:pPr lvl="1"/>
            <a:r>
              <a:rPr lang="en-US" dirty="0"/>
              <a:t>Address starts at 0, second byte is at address 1, and increases (“upward”) as you add new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in practice: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D3EA32-1831-42AB-9CF8-D856DBCB7158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5059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buffer[],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*buffer++ = value;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Assigns and then moves the pointer to the next item.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1192D-E5D2-44E9-B5E6-32978323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47" y="1997818"/>
            <a:ext cx="753594" cy="753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67788-700E-481F-A963-CFBD789A0614}"/>
              </a:ext>
            </a:extLst>
          </p:cNvPr>
          <p:cNvSpPr txBox="1"/>
          <p:nvPr/>
        </p:nvSpPr>
        <p:spPr>
          <a:xfrm>
            <a:off x="1994593" y="2661931"/>
            <a:ext cx="710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++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(postfix-increment) happens AFTER the dereference.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defined by the C language and is really confusing in practice.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			(but you’ll see it. often.)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2B337-0845-4443-AF32-8957C4C78608}"/>
              </a:ext>
            </a:extLst>
          </p:cNvPr>
          <p:cNvCxnSpPr>
            <a:cxnSpLocks/>
          </p:cNvCxnSpPr>
          <p:nvPr/>
        </p:nvCxnSpPr>
        <p:spPr>
          <a:xfrm rot="2472984" flipH="1">
            <a:off x="1843683" y="268033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1523F-5C89-42F8-85FA-CDA66DED3479}"/>
              </a:ext>
            </a:extLst>
          </p:cNvPr>
          <p:cNvSpPr txBox="1"/>
          <p:nvPr/>
        </p:nvSpPr>
        <p:spPr>
          <a:xfrm>
            <a:off x="2845800" y="1224854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Alternative (and less common) way of expressing a pointer.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FE43F-14A4-49BA-B131-0CA94C62896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708283" y="15855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This can be used as an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data[5] = 42;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free(data);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Good to free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035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094B-8F13-41BE-ADA3-AC38B37B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CFF7-CB87-4A6D-8750-909F67F4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longer just for cats!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EE0B9-37C3-4198-830F-16F3BAB4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E9D-8888-49A9-AA7F-F156B4B7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7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5451FD-FE32-4908-A7A3-E4EEAA52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EE4EF-9E1B-447C-ACF4-97F426E5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They are arrays and, as such, inherit all their limitations/issues.</a:t>
            </a:r>
          </a:p>
          <a:p>
            <a:pPr lvl="1"/>
            <a:r>
              <a:rPr lang="en-US" dirty="0"/>
              <a:t>The size is not stored.</a:t>
            </a:r>
          </a:p>
          <a:p>
            <a:pPr lvl="1"/>
            <a:r>
              <a:rPr lang="en-US" dirty="0"/>
              <a:t>They are essentially just pointers to memory.</a:t>
            </a:r>
          </a:p>
          <a:p>
            <a:pPr lvl="1"/>
            <a:endParaRPr lang="en-US" dirty="0"/>
          </a:p>
          <a:p>
            <a:r>
              <a:rPr lang="en-US" dirty="0"/>
              <a:t>Text is represented as an array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elements.</a:t>
            </a:r>
          </a:p>
          <a:p>
            <a:endParaRPr lang="en-US" dirty="0"/>
          </a:p>
          <a:p>
            <a:r>
              <a:rPr lang="en-US" dirty="0"/>
              <a:t>Representing text is hard!!!</a:t>
            </a:r>
          </a:p>
          <a:p>
            <a:pPr lvl="1"/>
            <a:r>
              <a:rPr lang="en-US" dirty="0"/>
              <a:t>Understatement of the dang century.</a:t>
            </a:r>
          </a:p>
          <a:p>
            <a:pPr lvl="1"/>
            <a:r>
              <a:rPr lang="en-US" dirty="0"/>
              <a:t>Original ASCII is 7-bit, encodes Latin and Greek</a:t>
            </a:r>
          </a:p>
          <a:p>
            <a:pPr lvl="2"/>
            <a:r>
              <a:rPr lang="en-US" dirty="0"/>
              <a:t>Hence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being the C integer byte type.</a:t>
            </a:r>
          </a:p>
          <a:p>
            <a:pPr lvl="1"/>
            <a:r>
              <a:rPr lang="en-US" dirty="0"/>
              <a:t>Extended for various locales haphazardly.</a:t>
            </a:r>
          </a:p>
          <a:p>
            <a:pPr lvl="2"/>
            <a:r>
              <a:rPr lang="en-US" dirty="0"/>
              <a:t>7-bits woefully inadequate for certain languages.</a:t>
            </a:r>
          </a:p>
          <a:p>
            <a:pPr lvl="1"/>
            <a:r>
              <a:rPr lang="en-US" dirty="0"/>
              <a:t>Unicode mostly successfully unifies a variety of glyphs.</a:t>
            </a:r>
          </a:p>
          <a:p>
            <a:pPr lvl="2"/>
            <a:r>
              <a:rPr lang="en-US" dirty="0"/>
              <a:t>Tens of thousands of different characters! More than a byte!!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56827-ABB8-4576-8E03-F97BC38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71565-D132-463A-BA48-9795829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5AC9A-EEA2-46FB-B350-38820AE6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42" y="1704773"/>
            <a:ext cx="1106862" cy="13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l Sprite">
            <a:extLst>
              <a:ext uri="{FF2B5EF4-FFF2-40B4-BE49-F238E27FC236}">
                <a16:creationId xmlns:a16="http://schemas.microsoft.com/office/drawing/2014/main" id="{7B831F15-B7E5-43EA-B880-32E0195C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16" y="3423556"/>
            <a:ext cx="1723913" cy="17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DB5-2316-4127-B5E5-20B30AEE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</p:spPr>
            <p:txBody>
              <a:bodyPr/>
              <a:lstStyle/>
              <a:p>
                <a:r>
                  <a:rPr lang="en-US" dirty="0"/>
                  <a:t>Arrays in C are just pointers and as such </a:t>
                </a:r>
                <a:r>
                  <a:rPr lang="en-US" u="sng" dirty="0"/>
                  <a:t>do not store their length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They are simply continuous sections of memory!</a:t>
                </a:r>
              </a:p>
              <a:p>
                <a:pPr lvl="1"/>
                <a:r>
                  <a:rPr lang="en-US" dirty="0"/>
                  <a:t>Up to you to figure out how long it is!</a:t>
                </a:r>
              </a:p>
              <a:p>
                <a:pPr lvl="2"/>
                <a:r>
                  <a:rPr lang="en-US" dirty="0"/>
                  <a:t>Misreporting or assuming length is often a big source of bugs!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So, there are two common ways of expressing length:</a:t>
                </a:r>
              </a:p>
              <a:p>
                <a:pPr lvl="1"/>
                <a:r>
                  <a:rPr lang="en-US" dirty="0"/>
                  <a:t>Storing the length alongside the array.</a:t>
                </a:r>
              </a:p>
              <a:p>
                <a:pPr lvl="1"/>
                <a:r>
                  <a:rPr lang="en-US" dirty="0"/>
                  <a:t>Storing a special value within the array to mark the end. (A </a:t>
                </a:r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sentinel</a:t>
                </a:r>
                <a:r>
                  <a:rPr lang="en-US" dirty="0"/>
                  <a:t> value)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Strings in C commonly employ a sentinel value.</a:t>
                </a:r>
              </a:p>
              <a:p>
                <a:pPr lvl="1"/>
                <a:r>
                  <a:rPr lang="en-US" dirty="0"/>
                  <a:t>Such a valid must be something considered invalid for actual data.</a:t>
                </a:r>
              </a:p>
              <a:p>
                <a:pPr lvl="1"/>
                <a:r>
                  <a:rPr lang="en-US" dirty="0"/>
                  <a:t>How do you know how long such an array is?</a:t>
                </a:r>
              </a:p>
              <a:p>
                <a:pPr lvl="2"/>
                <a:r>
                  <a:rPr lang="en-US" dirty="0"/>
                  <a:t>You will have to search for the sentinel value! Incurring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cost.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  <a:blipFill>
                <a:blip r:embed="rId2"/>
                <a:stretch>
                  <a:fillRect l="-730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07F9-5BF9-4608-89A1-C9F5F693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62B5-EE99-4CBB-9551-41F2C413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3431-271E-4940-BFE6-B4739A27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literal.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9D88-E7FF-405B-8E8A-0EEC4DB1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8834"/>
            <a:ext cx="8679589" cy="4408635"/>
          </a:xfrm>
        </p:spPr>
        <p:txBody>
          <a:bodyPr/>
          <a:lstStyle/>
          <a:p>
            <a:r>
              <a:rPr lang="en-US" dirty="0"/>
              <a:t>String literals should be familiar from Java.</a:t>
            </a:r>
          </a:p>
          <a:p>
            <a:pPr lvl="1"/>
            <a:r>
              <a:rPr lang="en-US" dirty="0"/>
              <a:t>However, in C, they are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pointers. (That is: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contents of the literal are read-only (immutable) so it is a: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endParaRPr lang="en-US" dirty="0"/>
          </a:p>
          <a:p>
            <a:pPr lvl="2"/>
            <a:r>
              <a:rPr lang="en-US" dirty="0"/>
              <a:t>Modifying it crashes your program!!</a:t>
            </a:r>
          </a:p>
          <a:p>
            <a:pPr lvl="2"/>
            <a:r>
              <a:rPr lang="en-US" dirty="0"/>
              <a:t>A pointer that can’t change pointing to an immutable string is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97D83-4A40-4F4F-B69B-E2D3D5F1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017F3-9F5F-4F6D-B624-441D500A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6479DE-8F14-4C89-9D71-0ECC1F778FB8}"/>
              </a:ext>
            </a:extLst>
          </p:cNvPr>
          <p:cNvSpPr txBox="1">
            <a:spLocks/>
          </p:cNvSpPr>
          <p:nvPr/>
        </p:nvSpPr>
        <p:spPr>
          <a:xfrm>
            <a:off x="256540" y="2311599"/>
            <a:ext cx="8602167" cy="338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You could specify it as: char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[] = "...";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But that would allocate the string on the stack!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6B32B-7FCE-472E-89F2-D6FB2C9312D9}"/>
              </a:ext>
            </a:extLst>
          </p:cNvPr>
          <p:cNvSpPr txBox="1"/>
          <p:nvPr/>
        </p:nvSpPr>
        <p:spPr>
          <a:xfrm>
            <a:off x="5002672" y="4811308"/>
            <a:ext cx="4065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variable is allocated on the stack,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which is a pointer. The string itself is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likely in the static data segment!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BF6D3-949A-45B9-938B-2E8B421A5C5A}"/>
              </a:ext>
            </a:extLst>
          </p:cNvPr>
          <p:cNvCxnSpPr>
            <a:cxnSpLocks/>
          </p:cNvCxnSpPr>
          <p:nvPr/>
        </p:nvCxnSpPr>
        <p:spPr>
          <a:xfrm rot="2472984" flipH="1">
            <a:off x="4871934" y="483288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D43220-9722-4E68-995A-51AFBFE4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18" y="1929152"/>
            <a:ext cx="376797" cy="376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4206EF-2587-4026-BD23-17ABC5D4E4CD}"/>
              </a:ext>
            </a:extLst>
          </p:cNvPr>
          <p:cNvSpPr txBox="1"/>
          <p:nvPr/>
        </p:nvSpPr>
        <p:spPr>
          <a:xfrm>
            <a:off x="7035440" y="236686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Let’s ignore this!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        (for now)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2369-D3F2-4E92-85EF-4E5CFDF560CB}"/>
              </a:ext>
            </a:extLst>
          </p:cNvPr>
          <p:cNvCxnSpPr>
            <a:cxnSpLocks/>
          </p:cNvCxnSpPr>
          <p:nvPr/>
        </p:nvCxnSpPr>
        <p:spPr>
          <a:xfrm rot="2472984" flipH="1">
            <a:off x="6899859" y="237138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775-35B5-4DC7-B653-FA2ED449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 Let’s find out.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</p:spPr>
            <p:txBody>
              <a:bodyPr/>
              <a:lstStyle/>
              <a:p>
                <a:r>
                  <a:rPr lang="en-US" dirty="0"/>
                  <a:t>The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strlen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/>
                  <a:t>standard library function reports the length of a string.</a:t>
                </a:r>
              </a:p>
              <a:p>
                <a:pPr lvl="1"/>
                <a:r>
                  <a:rPr lang="en-US" dirty="0"/>
                  <a:t>This is done in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as it must find the sentinel.</a:t>
                </a:r>
              </a:p>
              <a:p>
                <a:pPr lvl="1"/>
                <a:r>
                  <a:rPr lang="en-US" dirty="0"/>
                  <a:t>The following code investigates and prints out the sentinel: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  <a:blipFill>
                <a:blip r:embed="rId2"/>
                <a:stretch>
                  <a:fillRect l="-730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018E-86A5-4B7D-934E-67280315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95401-6C98-466C-BD74-3760E62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5AEA5-898B-40B2-85A8-B17C663E3EE9}"/>
              </a:ext>
            </a:extLst>
          </p:cNvPr>
          <p:cNvSpPr txBox="1">
            <a:spLocks/>
          </p:cNvSpPr>
          <p:nvPr/>
        </p:nvSpPr>
        <p:spPr>
          <a:xfrm>
            <a:off x="256540" y="1865375"/>
            <a:ext cx="8602167" cy="392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"length: %d\n"</a:t>
            </a:r>
            <a:r>
              <a:rPr lang="en-US" sz="2400" dirty="0">
                <a:latin typeface="Inconsolata" panose="020B0609030003000000" pitchFamily="49" charset="0"/>
              </a:rPr>
              <a:t>, length);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"sentinel: %x\n"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749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0638-D7EE-407C-9A20-52F31B3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good strings go bad.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4D4F-EE4E-4BCA-9F11-24ED767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that sentinel… was not there?</a:t>
            </a:r>
          </a:p>
          <a:p>
            <a:pPr lvl="1"/>
            <a:r>
              <a:rPr lang="en-US" dirty="0"/>
              <a:t>Well… it would keep counting garbage memory until it sees a 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B97A8-C764-4603-94A9-F3758959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F11FF-36C6-4F9A-A375-64860E54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2D1D5-5D06-4367-B438-56007759D75B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Uh oh.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25E9-DCEF-449B-B3E0-B424423ECE75}"/>
              </a:ext>
            </a:extLst>
          </p:cNvPr>
          <p:cNvSpPr txBox="1"/>
          <p:nvPr/>
        </p:nvSpPr>
        <p:spPr>
          <a:xfrm>
            <a:off x="1357643" y="5147469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length here depends on the state of memory in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5B4CA-EA32-44E5-B2A6-EAA8A51CA3D5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81E975-49CB-41AC-A185-F2C0DCF7E9E1}"/>
              </a:ext>
            </a:extLst>
          </p:cNvPr>
          <p:cNvSpPr txBox="1"/>
          <p:nvPr/>
        </p:nvSpPr>
        <p:spPr>
          <a:xfrm>
            <a:off x="3314757" y="2839502"/>
            <a:ext cx="575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syntax copies the string literal on to the stack.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allows us to modify it. (otherwise, it is immutable)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87D21-F0AA-4E99-87F6-CAF546513C8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169156" y="34879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stronger strings. A… rope… perhaps.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that malicious input is less likely to be disastrous…</a:t>
            </a:r>
          </a:p>
          <a:p>
            <a:pPr lvl="1"/>
            <a:r>
              <a:rPr lang="en-US" dirty="0"/>
              <a:t>We have alternative standard functions that set a maximum length.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strnlen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, 12);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That's fine.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E737-055D-48D8-8170-0E83171774A9}"/>
              </a:ext>
            </a:extLst>
          </p:cNvPr>
          <p:cNvSpPr txBox="1"/>
          <p:nvPr/>
        </p:nvSpPr>
        <p:spPr>
          <a:xfrm>
            <a:off x="1357643" y="5147469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strnlen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will stop after the 12</a:t>
            </a:r>
            <a:r>
              <a:rPr lang="en-US" baseline="300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character if it does not see a sentinel.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A4B5BD-E03C-4175-B669-C7FA8F234BAD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you compare strings using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it compares the addresses!</a:t>
            </a:r>
          </a:p>
          <a:p>
            <a:pPr lvl="1"/>
            <a:r>
              <a:rPr lang="en-US" dirty="0"/>
              <a:t>Since string literals are constant, they only exist in the executable once.</a:t>
            </a:r>
          </a:p>
          <a:p>
            <a:pPr lvl="1"/>
            <a:r>
              <a:rPr lang="en-US" dirty="0"/>
              <a:t>All references will refer to the same string!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80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973089" cy="4179729"/>
          </a:xfrm>
        </p:spPr>
        <p:txBody>
          <a:bodyPr/>
          <a:lstStyle/>
          <a:p>
            <a:r>
              <a:rPr lang="en-US" dirty="0"/>
              <a:t>There are two main parts of a program: </a:t>
            </a:r>
            <a:r>
              <a:rPr lang="en-US" i="1" dirty="0"/>
              <a:t>code </a:t>
            </a:r>
            <a:r>
              <a:rPr lang="en-US" dirty="0"/>
              <a:t>and </a:t>
            </a:r>
            <a:r>
              <a:rPr lang="en-US" i="1" dirty="0"/>
              <a:t>data</a:t>
            </a:r>
          </a:p>
          <a:p>
            <a:pPr lvl="1"/>
            <a:r>
              <a:rPr lang="en-US" dirty="0"/>
              <a:t>“code” is sometimes called “text”</a:t>
            </a:r>
          </a:p>
          <a:p>
            <a:endParaRPr lang="en-US" dirty="0"/>
          </a:p>
          <a:p>
            <a:r>
              <a:rPr lang="en-US" dirty="0"/>
              <a:t>Where in memory should each go?</a:t>
            </a:r>
          </a:p>
          <a:p>
            <a:pPr lvl="1"/>
            <a:r>
              <a:rPr lang="en-US" dirty="0"/>
              <a:t>Should we interleave them?</a:t>
            </a:r>
          </a:p>
          <a:p>
            <a:pPr lvl="1"/>
            <a:r>
              <a:rPr lang="en-US" dirty="0"/>
              <a:t>Which do you think is usually largest?</a:t>
            </a:r>
          </a:p>
          <a:p>
            <a:pPr lvl="1"/>
            <a:endParaRPr lang="en-US" dirty="0"/>
          </a:p>
          <a:p>
            <a:r>
              <a:rPr lang="en-US" dirty="0"/>
              <a:t>How do we use memory dynamically?</a:t>
            </a:r>
          </a:p>
          <a:p>
            <a:pPr lvl="1"/>
            <a:r>
              <a:rPr lang="en-US" dirty="0"/>
              <a:t>That is, only when we know we need it, in the moment.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9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the addresses differ, they are not equal.</a:t>
            </a:r>
          </a:p>
          <a:p>
            <a:pPr lvl="1"/>
            <a:r>
              <a:rPr lang="en-US" dirty="0"/>
              <a:t>So, you have to be careful when comparing them.</a:t>
            </a:r>
          </a:p>
          <a:p>
            <a:pPr lvl="1"/>
            <a:r>
              <a:rPr lang="en-US" dirty="0"/>
              <a:t>This is similar to Java when considering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versus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String.equals</a:t>
            </a:r>
            <a:r>
              <a:rPr lang="en-US" dirty="0">
                <a:latin typeface="Inconsolata" panose="020B0609030003000000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49768-7897-4126-B659-2E41BAFF5B27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string1[]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 string2[]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does not run!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4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</p:spPr>
            <p:txBody>
              <a:bodyPr/>
              <a:lstStyle/>
              <a:p>
                <a:r>
                  <a:rPr lang="en-US" dirty="0"/>
                  <a:t>To compare values instead, use the standard library’s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strcmp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will perform a byte-by-byte comparison of the string.</a:t>
                </a:r>
              </a:p>
              <a:p>
                <a:pPr lvl="2"/>
                <a:r>
                  <a:rPr lang="en-US" dirty="0"/>
                  <a:t>Upon finding a difference, it returns rough difference between those contrary bytes.</a:t>
                </a:r>
              </a:p>
              <a:p>
                <a:pPr lvl="2"/>
                <a:r>
                  <a:rPr lang="en-US" dirty="0"/>
                  <a:t>When they are the same, then the difference is 0!</a:t>
                </a:r>
              </a:p>
              <a:p>
                <a:pPr lvl="1"/>
                <a:r>
                  <a:rPr lang="en-US" dirty="0"/>
                  <a:t>Therefore, it is case sensitive! It also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time complexity.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  <a:blipFill>
                <a:blip r:embed="rId2"/>
                <a:stretch>
                  <a:fillRect l="-730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2362810"/>
            <a:ext cx="8602167" cy="3276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(string1, string2) == 0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You could write it as: if(!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(string1, string2))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BF0FA-4B7A-4579-B596-E2CE13E5F82A}"/>
              </a:ext>
            </a:extLst>
          </p:cNvPr>
          <p:cNvSpPr txBox="1"/>
          <p:nvPr/>
        </p:nvSpPr>
        <p:spPr>
          <a:xfrm>
            <a:off x="4898996" y="3978357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strcmp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will return 0 when the strings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are equal.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5EF06-CFF9-4E37-B1B5-946A7C2135B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719576" y="42700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E77-8779-4402-A25D-2AEB0E82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Appropriate string construction. A-rope-</a:t>
            </a:r>
            <a:r>
              <a:rPr lang="en-US" dirty="0" err="1"/>
              <a:t>riate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7B82-176C-4D6E-BB46-8AC692D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A809-BF07-43D5-8DBC-0E8D0290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A7762-BE55-4904-92B5-1FE01E01C423}"/>
              </a:ext>
            </a:extLst>
          </p:cNvPr>
          <p:cNvSpPr txBox="1">
            <a:spLocks/>
          </p:cNvSpPr>
          <p:nvPr/>
        </p:nvSpPr>
        <p:spPr>
          <a:xfrm>
            <a:off x="256540" y="768095"/>
            <a:ext cx="8753635" cy="4946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'free’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MAX_STRING 100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"!"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"Type in your name: "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Let someone type in their name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"%100s"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term %100s has it record at most 100 characters to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str_name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strncpy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"Hello, wilkie!" depending on what you’ve typed 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C6E39-B9F8-4A5E-81BF-F699EBE1ECCB}"/>
              </a:ext>
            </a:extLst>
          </p:cNvPr>
          <p:cNvSpPr txBox="1"/>
          <p:nvPr/>
        </p:nvSpPr>
        <p:spPr>
          <a:xfrm>
            <a:off x="2917616" y="457757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strcat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Concatenates to end of existing string.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D07C5-CAED-43DA-8D73-A92B2672768B}"/>
              </a:ext>
            </a:extLst>
          </p:cNvPr>
          <p:cNvCxnSpPr>
            <a:cxnSpLocks/>
          </p:cNvCxnSpPr>
          <p:nvPr/>
        </p:nvCxnSpPr>
        <p:spPr>
          <a:xfrm rot="2472984" flipH="1">
            <a:off x="2786878" y="45991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5D7F4-FF4F-42E8-8EEF-2EB722E0F98F}"/>
              </a:ext>
            </a:extLst>
          </p:cNvPr>
          <p:cNvSpPr txBox="1"/>
          <p:nvPr/>
        </p:nvSpPr>
        <p:spPr>
          <a:xfrm>
            <a:off x="4175839" y="3502869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strncpy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strcpy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Overwrites string.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26379-FA32-4306-A69B-3107D1502E7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996419" y="379459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CBAAC3-C22C-4135-A6BA-9DA8BAA57C8B}"/>
              </a:ext>
            </a:extLst>
          </p:cNvPr>
          <p:cNvSpPr txBox="1"/>
          <p:nvPr/>
        </p:nvSpPr>
        <p:spPr>
          <a:xfrm>
            <a:off x="4279822" y="1664022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important here! Ensures string has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length of 0. (is initially empty, not garbage!)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00AF2-42D9-4392-963B-89264E805E3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123283" y="231688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B28D4E-438D-4D89-96F5-511B8B4D3D67}"/>
              </a:ext>
            </a:extLst>
          </p:cNvPr>
          <p:cNvSpPr txBox="1"/>
          <p:nvPr/>
        </p:nvSpPr>
        <p:spPr>
          <a:xfrm>
            <a:off x="5085838" y="2368834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 a ballroom. Empty, but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spacious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A5C57-9BDB-4AAB-8157-B0474A0E46B4}"/>
              </a:ext>
            </a:extLst>
          </p:cNvPr>
          <p:cNvCxnSpPr>
            <a:cxnSpLocks/>
          </p:cNvCxnSpPr>
          <p:nvPr/>
        </p:nvCxnSpPr>
        <p:spPr>
          <a:xfrm rot="2472984" flipH="1">
            <a:off x="4963330" y="236883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8383A1-6584-4609-B4F5-7F6E8125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990" y="832295"/>
            <a:ext cx="4080053" cy="533476"/>
          </a:xfrm>
        </p:spPr>
        <p:txBody>
          <a:bodyPr/>
          <a:lstStyle/>
          <a:p>
            <a:r>
              <a:rPr lang="en-US" dirty="0"/>
              <a:t>C is a very deliberate language.</a:t>
            </a:r>
          </a:p>
        </p:txBody>
      </p:sp>
    </p:spTree>
    <p:extLst>
      <p:ext uri="{BB962C8B-B14F-4D97-AF65-F5344CB8AC3E}">
        <p14:creationId xmlns:p14="http://schemas.microsoft.com/office/powerpoint/2010/main" val="39285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Memory/Strings: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755380" cy="4671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Allocation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length)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length bytes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(count*size) bytes, zeros them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free(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Deallocates memory at ‘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ptr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’ so it can be allocated elsewhere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Strings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overwriting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from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b)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difference between strings. (0 if equal)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b,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Compares up to ‘max’ bytes.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Generally safer to use the bounded forms.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343900" cy="46715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input by user into buffer (unsafe!)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10 chars into buffer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(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needs to be &gt;= 11 bytes for sentinel)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&amp;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Interprets input and places value into int variable.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string. (technically unsafe)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up to 10 chars from string.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  (safe as long as 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&gt;= 10 bytes)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variable. (d for decimal, unfortunately)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"%x"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 in hexadecimal. (x for hex)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long variable.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unsigned long variable.</a:t>
            </a: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Lots more variations! Generally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share terms. Look them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F907-7810-4CC0-80EA-41FF60B01630}"/>
              </a:ext>
            </a:extLst>
          </p:cNvPr>
          <p:cNvSpPr txBox="1"/>
          <p:nvPr/>
        </p:nvSpPr>
        <p:spPr>
          <a:xfrm>
            <a:off x="2516982" y="2393073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updates your variable, so you need to pass the address.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     (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my_buffer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does not need it. Strings are already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char*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A54D67-53A3-481E-86D1-69F393083CFC}"/>
              </a:ext>
            </a:extLst>
          </p:cNvPr>
          <p:cNvCxnSpPr>
            <a:cxnSpLocks/>
          </p:cNvCxnSpPr>
          <p:nvPr/>
        </p:nvCxnSpPr>
        <p:spPr>
          <a:xfrm rot="2472984" flipH="1">
            <a:off x="2401789" y="245159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5397"/>
            <a:ext cx="5446234" cy="4179729"/>
          </a:xfrm>
        </p:spPr>
        <p:txBody>
          <a:bodyPr/>
          <a:lstStyle/>
          <a:p>
            <a:r>
              <a:rPr lang="en-US" dirty="0"/>
              <a:t>Code has a few known properties:</a:t>
            </a:r>
          </a:p>
          <a:p>
            <a:pPr lvl="1"/>
            <a:r>
              <a:rPr lang="en-US" dirty="0"/>
              <a:t>It </a:t>
            </a:r>
            <a:r>
              <a:rPr lang="en-US" i="1" dirty="0"/>
              <a:t>likely</a:t>
            </a:r>
            <a:r>
              <a:rPr lang="en-US" dirty="0"/>
              <a:t> should not change.</a:t>
            </a:r>
          </a:p>
          <a:p>
            <a:pPr lvl="1"/>
            <a:r>
              <a:rPr lang="en-US" dirty="0"/>
              <a:t>It must be loaded before a program can start.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639" y="5440678"/>
                <a:ext cx="854722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DE333B7-E6E3-4B42-ACD8-1BDBF58E58B4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4F8DC-F2DE-47A8-8A5A-4F6C1A79589D}"/>
              </a:ext>
            </a:extLst>
          </p:cNvPr>
          <p:cNvSpPr/>
          <p:nvPr/>
        </p:nvSpPr>
        <p:spPr>
          <a:xfrm>
            <a:off x="165101" y="3172690"/>
            <a:ext cx="5876009" cy="76320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91BE86-EEF7-4C92-830F-E3F974F58AE4}"/>
              </a:ext>
            </a:extLst>
          </p:cNvPr>
          <p:cNvSpPr/>
          <p:nvPr/>
        </p:nvSpPr>
        <p:spPr>
          <a:xfrm>
            <a:off x="189020" y="4897581"/>
            <a:ext cx="5876009" cy="41905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Static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Static Data is an oft forgotten but useful section.</a:t>
            </a:r>
          </a:p>
          <a:p>
            <a:pPr lvl="1"/>
            <a:r>
              <a:rPr lang="en-US" dirty="0"/>
              <a:t>It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</a:t>
            </a:r>
            <a:r>
              <a:rPr lang="en-US" dirty="0"/>
              <a:t> change. (contrary to its name)</a:t>
            </a:r>
          </a:p>
          <a:p>
            <a:pPr lvl="1"/>
            <a:r>
              <a:rPr lang="en-US" dirty="0"/>
              <a:t>It generally must be loaded before a program starts.</a:t>
            </a:r>
          </a:p>
          <a:p>
            <a:pPr lvl="1"/>
            <a:r>
              <a:rPr lang="en-US" dirty="0"/>
              <a:t>The size of the data and section is fixed.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165101" y="2112818"/>
            <a:ext cx="3450935" cy="5056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Stack is a space for temporary dynamic data.</a:t>
            </a:r>
          </a:p>
          <a:p>
            <a:pPr lvl="1"/>
            <a:r>
              <a:rPr lang="en-US" dirty="0"/>
              <a:t>Holds local variables and function arguments.</a:t>
            </a:r>
          </a:p>
          <a:p>
            <a:pPr lvl="1"/>
            <a:r>
              <a:rPr lang="en-US" dirty="0"/>
              <a:t>Allocated when functions are called. Freed on return.</a:t>
            </a:r>
          </a:p>
          <a:p>
            <a:pPr lvl="1"/>
            <a:r>
              <a:rPr lang="en-US" dirty="0"/>
              <a:t>Grows “downward”! (Allocates lower addresses)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550" y="1616076"/>
                <a:ext cx="92044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2068498" y="2796397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428E823-1D12-4D80-9A21-993E4AD649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12052" y="3433953"/>
            <a:ext cx="1920811" cy="1151392"/>
          </a:xfrm>
          <a:prstGeom prst="curvedConnector4">
            <a:avLst>
              <a:gd name="adj1" fmla="val 39487"/>
              <a:gd name="adj2" fmla="val 130054"/>
            </a:avLst>
          </a:prstGeom>
          <a:ln w="57150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401FC57-85A6-4F61-8B11-FC9E99BC7385}"/>
              </a:ext>
            </a:extLst>
          </p:cNvPr>
          <p:cNvSpPr/>
          <p:nvPr/>
        </p:nvSpPr>
        <p:spPr>
          <a:xfrm>
            <a:off x="3289940" y="3503958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DEACD-E9E3-457B-AAD9-D01297BCD75C}"/>
              </a:ext>
            </a:extLst>
          </p:cNvPr>
          <p:cNvSpPr txBox="1"/>
          <p:nvPr/>
        </p:nvSpPr>
        <p:spPr>
          <a:xfrm>
            <a:off x="2682041" y="4385281"/>
            <a:ext cx="3720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Stack Allocation allows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recursion. However, the more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 recurse, the more you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use! (Stack is only freed on return)</a:t>
            </a:r>
          </a:p>
        </p:txBody>
      </p:sp>
    </p:spTree>
    <p:extLst>
      <p:ext uri="{BB962C8B-B14F-4D97-AF65-F5344CB8AC3E}">
        <p14:creationId xmlns:p14="http://schemas.microsoft.com/office/powerpoint/2010/main" val="8303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our past troubles: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678180"/>
            <a:ext cx="8845075" cy="512064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Gives us '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Gives us 'rand' which returns a random-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ish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int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000" dirty="0">
                <a:latin typeface="Inconsolata" panose="020B0609030003000000" pitchFamily="49" charset="0"/>
              </a:rPr>
              <a:t>x;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latin typeface="Inconsolata" panose="020B0609030003000000" pitchFamily="49" charset="0"/>
              </a:rPr>
              <a:t>printf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"x = %d\n"</a:t>
            </a:r>
            <a:r>
              <a:rPr lang="en-US" sz="20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a)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a = a % 2 ? rand() : -a;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main(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000" dirty="0">
                <a:latin typeface="Inconsolata" panose="020B0609030003000000" pitchFamily="49" charset="0"/>
              </a:rPr>
              <a:t>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= 0;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&lt; 5;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*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20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2806363" y="5209197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Hmm. Where is the value for ‘x’ coming from? Why?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8C75AA-85A4-42FD-B06C-B64BE9F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2993" y="755118"/>
            <a:ext cx="759633" cy="11489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237C0-D828-4120-B825-E505447E969F}"/>
              </a:ext>
            </a:extLst>
          </p:cNvPr>
          <p:cNvSpPr/>
          <p:nvPr/>
        </p:nvSpPr>
        <p:spPr>
          <a:xfrm>
            <a:off x="7209815" y="2114203"/>
            <a:ext cx="1836420" cy="2324100"/>
          </a:xfrm>
          <a:prstGeom prst="rect">
            <a:avLst/>
          </a:prstGeom>
          <a:solidFill>
            <a:srgbClr val="091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33251-C250-4081-8A31-9A1CF4D751A4}"/>
              </a:ext>
            </a:extLst>
          </p:cNvPr>
          <p:cNvSpPr/>
          <p:nvPr/>
        </p:nvSpPr>
        <p:spPr>
          <a:xfrm>
            <a:off x="7025741" y="2060942"/>
            <a:ext cx="1836420" cy="2324100"/>
          </a:xfrm>
          <a:prstGeom prst="rect">
            <a:avLst/>
          </a:prstGeom>
          <a:solidFill>
            <a:srgbClr val="355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F3605-741C-4182-8841-617D5DA068BD}"/>
              </a:ext>
            </a:extLst>
          </p:cNvPr>
          <p:cNvSpPr txBox="1"/>
          <p:nvPr/>
        </p:nvSpPr>
        <p:spPr>
          <a:xfrm>
            <a:off x="7125199" y="2084338"/>
            <a:ext cx="181395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Output: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x = 0</a:t>
            </a:r>
          </a:p>
          <a:p>
            <a:r>
              <a:rPr lang="en-US" dirty="0">
                <a:latin typeface="Inconsolata" panose="020B0609030003000000" pitchFamily="49" charset="0"/>
              </a:rPr>
              <a:t>x = 1804289383</a:t>
            </a:r>
          </a:p>
          <a:p>
            <a:r>
              <a:rPr lang="en-US" dirty="0">
                <a:latin typeface="Inconsolata" panose="020B0609030003000000" pitchFamily="49" charset="0"/>
              </a:rPr>
              <a:t>x = -4</a:t>
            </a:r>
          </a:p>
          <a:p>
            <a:r>
              <a:rPr lang="en-US" dirty="0">
                <a:latin typeface="Inconsolata" panose="020B0609030003000000" pitchFamily="49" charset="0"/>
              </a:rPr>
              <a:t>x = 846930886</a:t>
            </a:r>
          </a:p>
          <a:p>
            <a:r>
              <a:rPr lang="en-US" dirty="0">
                <a:latin typeface="Inconsolata" panose="020B0609030003000000" pitchFamily="49" charset="0"/>
              </a:rPr>
              <a:t>x = -16</a:t>
            </a:r>
          </a:p>
          <a:p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28580-CC71-4A59-B97A-9C0802DD8E47}"/>
              </a:ext>
            </a:extLst>
          </p:cNvPr>
          <p:cNvSpPr/>
          <p:nvPr/>
        </p:nvSpPr>
        <p:spPr>
          <a:xfrm>
            <a:off x="1692986" y="2682892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EB07D-37E8-43A9-9E29-4EA68F969137}"/>
              </a:ext>
            </a:extLst>
          </p:cNvPr>
          <p:cNvSpPr txBox="1"/>
          <p:nvPr/>
        </p:nvSpPr>
        <p:spPr>
          <a:xfrm>
            <a:off x="2939934" y="268289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Stack Allocation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571D1-5381-4F07-B141-8A0816D0B1D5}"/>
              </a:ext>
            </a:extLst>
          </p:cNvPr>
          <p:cNvSpPr txBox="1"/>
          <p:nvPr/>
        </p:nvSpPr>
        <p:spPr>
          <a:xfrm rot="19674074">
            <a:off x="7434917" y="1020116"/>
            <a:ext cx="207578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Walbaum Display Heavy" panose="020B0604020202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40D76-543C-4FDC-A4B8-B0194570E235}"/>
              </a:ext>
            </a:extLst>
          </p:cNvPr>
          <p:cNvSpPr txBox="1"/>
          <p:nvPr/>
        </p:nvSpPr>
        <p:spPr>
          <a:xfrm>
            <a:off x="2939933" y="1628679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Stack Allocation (No initialization!)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1DB2E-90B3-4380-98E4-2E2BC8A104DE}"/>
              </a:ext>
            </a:extLst>
          </p:cNvPr>
          <p:cNvSpPr/>
          <p:nvPr/>
        </p:nvSpPr>
        <p:spPr>
          <a:xfrm>
            <a:off x="302476" y="1638737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4C0E45-83C2-4669-9020-C7DDA2C16F0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60745" y="2857500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335A20-A81A-4E35-9711-49548E6C33C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170235" y="1813345"/>
            <a:ext cx="176969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39ECF1-32CF-452C-9A21-BACEF1804FAA}"/>
              </a:ext>
            </a:extLst>
          </p:cNvPr>
          <p:cNvSpPr txBox="1"/>
          <p:nvPr/>
        </p:nvSpPr>
        <p:spPr>
          <a:xfrm>
            <a:off x="3092334" y="422482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Function Call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E49FF-9C2A-4856-A2DC-5A92C14B8FB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13145" y="4399428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B41877-9D5F-4F24-9B84-CC0B2B58367B}"/>
              </a:ext>
            </a:extLst>
          </p:cNvPr>
          <p:cNvSpPr txBox="1"/>
          <p:nvPr/>
        </p:nvSpPr>
        <p:spPr>
          <a:xfrm>
            <a:off x="3092334" y="455015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Function Call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1A826E-B90B-4365-B745-80239F8D1D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13145" y="4724763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19F66-02A6-40F9-A058-710561BA3E2E}"/>
              </a:ext>
            </a:extLst>
          </p:cNvPr>
          <p:cNvSpPr txBox="1"/>
          <p:nvPr/>
        </p:nvSpPr>
        <p:spPr>
          <a:xfrm>
            <a:off x="2939933" y="2014126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It reuses what is already there!!</a:t>
            </a:r>
          </a:p>
        </p:txBody>
      </p:sp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7" grpId="0" animBg="1"/>
      <p:bldP spid="11" grpId="0" animBg="1"/>
      <p:bldP spid="4" grpId="0"/>
      <p:bldP spid="12" grpId="0" animBg="1"/>
      <p:bldP spid="13" grpId="0"/>
      <p:bldP spid="14" grpId="0" animBg="1"/>
      <p:bldP spid="22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Managing this memory can be very complex.</a:t>
            </a:r>
          </a:p>
          <a:p>
            <a:pPr lvl="1"/>
            <a:r>
              <a:rPr lang="en-US" dirty="0"/>
              <a:t>No garbage collection provided!!</a:t>
            </a:r>
          </a:p>
          <a:p>
            <a:pPr lvl="1"/>
            <a:r>
              <a:rPr lang="en-US" dirty="0"/>
              <a:t>We will revisit it in greater detail very soon.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But, wait, what’s that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??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latin typeface="Inconsolata" panose="020B0609030003000000" pitchFamily="49" charset="0"/>
              </a:rPr>
              <a:t>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B6C471-50D4-436A-8EDE-8B441902EDE2}"/>
              </a:ext>
            </a:extLst>
          </p:cNvPr>
          <p:cNvSpPr/>
          <p:nvPr/>
        </p:nvSpPr>
        <p:spPr>
          <a:xfrm>
            <a:off x="2274807" y="4685495"/>
            <a:ext cx="4021110" cy="5056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10095</TotalTime>
  <Words>5705</Words>
  <Application>Microsoft Office PowerPoint</Application>
  <PresentationFormat>On-screen Show (16:10)</PresentationFormat>
  <Paragraphs>850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Lato</vt:lpstr>
      <vt:lpstr>Inconsolata</vt:lpstr>
      <vt:lpstr>DejaVu Sans</vt:lpstr>
      <vt:lpstr>Segoe UI</vt:lpstr>
      <vt:lpstr>Calibri Light</vt:lpstr>
      <vt:lpstr>Wingdings</vt:lpstr>
      <vt:lpstr>Calibri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Walbaum Display Heavy</vt:lpstr>
      <vt:lpstr>Cambria Math</vt:lpstr>
      <vt:lpstr>Office Theme</vt:lpstr>
      <vt:lpstr>Introduction</vt:lpstr>
      <vt:lpstr>The Memory Model</vt:lpstr>
      <vt:lpstr>The C Memory Model</vt:lpstr>
      <vt:lpstr>The C Memory Model</vt:lpstr>
      <vt:lpstr>The C Memory Model: Code</vt:lpstr>
      <vt:lpstr>The C Memory Model: Static Data</vt:lpstr>
      <vt:lpstr>The C Memory Model: The Stack</vt:lpstr>
      <vt:lpstr>Revisiting our past troubles:</vt:lpstr>
      <vt:lpstr>The C Memory Model: The Heap</vt:lpstr>
      <vt:lpstr>Pointers</vt:lpstr>
      <vt:lpstr>The “Memory Address” Variable Type</vt:lpstr>
      <vt:lpstr>Interpreting Pointers: Basics</vt:lpstr>
      <vt:lpstr>Interpreting Pointers: Hmm</vt:lpstr>
      <vt:lpstr>Interpreting Pointers: A Sign of Trouble</vt:lpstr>
      <vt:lpstr>Dereferencing Pointers: A Star is Born</vt:lpstr>
      <vt:lpstr>Dereferencing Pointers: A Star is Born</vt:lpstr>
      <vt:lpstr>Referencing Data: An… &amp;… is Born?</vt:lpstr>
      <vt:lpstr>Turtles all the way down</vt:lpstr>
      <vt:lpstr>Like skipping rocks on the lake…</vt:lpstr>
      <vt:lpstr>Like skipping rocks on the lake…</vt:lpstr>
      <vt:lpstr>The C Memory Model: The Heap</vt:lpstr>
      <vt:lpstr>Arrays</vt:lpstr>
      <vt:lpstr>Many ducks lined up in a row</vt:lpstr>
      <vt:lpstr>Initialization</vt:lpstr>
      <vt:lpstr>Carelessness means the Stack; Can stab you in the back!</vt:lpstr>
      <vt:lpstr>Appropriate use of arrays. Approp-array-te.</vt:lpstr>
      <vt:lpstr>Quick notes on function arguments, here…</vt:lpstr>
      <vt:lpstr>Careful! No guard rails… You might run off the edge…</vt:lpstr>
      <vt:lpstr>Pointer arithmetic (Warning: it’s wacky)</vt:lpstr>
      <vt:lpstr>Pointer arithmetic in practice:</vt:lpstr>
      <vt:lpstr>The C Memory Model: The Heap</vt:lpstr>
      <vt:lpstr>Strings</vt:lpstr>
      <vt:lpstr>Strings</vt:lpstr>
      <vt:lpstr>How long is your string?</vt:lpstr>
      <vt:lpstr>The string literal.</vt:lpstr>
      <vt:lpstr>How long is your string? Let’s find out.</vt:lpstr>
      <vt:lpstr>When good strings go bad.</vt:lpstr>
      <vt:lpstr>Using stronger strings. A… rope… perhaps.</vt:lpstr>
      <vt:lpstr>Comparing “Apples” to “Oranges”</vt:lpstr>
      <vt:lpstr>Comparing “Apples” to “Oranges”</vt:lpstr>
      <vt:lpstr>Comparing “Apples” to “Oranges”</vt:lpstr>
      <vt:lpstr>Appropriate string construction. A-rope-riate.</vt:lpstr>
      <vt:lpstr>Memory/Strings: Summary</vt:lpstr>
      <vt:lpstr>Input/Output: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278</cp:revision>
  <dcterms:created xsi:type="dcterms:W3CDTF">2020-01-05T03:35:10Z</dcterms:created>
  <dcterms:modified xsi:type="dcterms:W3CDTF">2020-01-21T04:50:40Z</dcterms:modified>
</cp:coreProperties>
</file>